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1"/>
    <p:restoredTop sz="94613"/>
  </p:normalViewPr>
  <p:slideViewPr>
    <p:cSldViewPr snapToGrid="0" snapToObjects="1">
      <p:cViewPr>
        <p:scale>
          <a:sx n="70" d="100"/>
          <a:sy n="70" d="100"/>
        </p:scale>
        <p:origin x="1144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44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684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26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3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7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0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762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7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6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97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35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97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593E9-5E77-144C-A36C-2051F6124D93}" type="datetimeFigureOut">
              <a:rPr lang="en-US" smtClean="0"/>
              <a:t>12/19/17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532EC-5509-7F4A-816F-4BC817D6D4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45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7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8494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Deep Pion Analysis update with newer data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980720"/>
          </a:xfrm>
        </p:spPr>
        <p:txBody>
          <a:bodyPr/>
          <a:lstStyle/>
          <a:p>
            <a:r>
              <a:rPr lang="en-US" dirty="0" smtClean="0"/>
              <a:t>Ivan Chernyshev</a:t>
            </a:r>
          </a:p>
          <a:p>
            <a:r>
              <a:rPr lang="en-US" dirty="0" smtClean="0"/>
              <a:t>December 19, 2017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2" y="4379736"/>
            <a:ext cx="5105400" cy="1587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6712" y="4092398"/>
            <a:ext cx="3661781" cy="221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30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984" y="-22551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MC Normalized in NN &gt; 0.85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baseline="30000" dirty="0" smtClean="0">
                <a:sym typeface="Symbol" charset="2"/>
              </a:rPr>
              <a:t>2</a:t>
            </a:r>
            <a:r>
              <a:rPr lang="en-US" dirty="0" smtClean="0">
                <a:sym typeface="Symbol" charset="2"/>
              </a:rPr>
              <a:t> &gt; 0.27</a:t>
            </a:r>
            <a:br>
              <a:rPr lang="en-US" dirty="0" smtClean="0">
                <a:sym typeface="Symbol" charset="2"/>
              </a:rPr>
            </a:br>
            <a:r>
              <a:rPr lang="en-US" sz="2000" dirty="0" smtClean="0">
                <a:sym typeface="Symbol" charset="2"/>
              </a:rPr>
              <a:t>24 GeV &lt;</a:t>
            </a:r>
            <a:r>
              <a:rPr lang="en-US" sz="2000" dirty="0" err="1" smtClean="0">
                <a:sym typeface="Symbol" charset="2"/>
              </a:rPr>
              <a:t>pT</a:t>
            </a:r>
            <a:r>
              <a:rPr lang="en-US" sz="2000" baseline="-25000" dirty="0" err="1" smtClean="0">
                <a:sym typeface="Symbol" charset="2"/>
              </a:rPr>
              <a:t>cluster</a:t>
            </a:r>
            <a:r>
              <a:rPr lang="en-US" sz="2000" dirty="0" smtClean="0">
                <a:sym typeface="Symbol" charset="2"/>
              </a:rPr>
              <a:t> &lt; 26 GeV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304" y="2166049"/>
            <a:ext cx="990600" cy="495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04" y="4785590"/>
            <a:ext cx="13970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3104" y="1704384"/>
            <a:ext cx="139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206854" y="4323925"/>
            <a:ext cx="10879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560" y="531293"/>
            <a:ext cx="4848278" cy="318837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9196"/>
            <a:ext cx="4498848" cy="32690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279" y="3719669"/>
            <a:ext cx="4756560" cy="31095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19669"/>
            <a:ext cx="4492672" cy="304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45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984" y="-22551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MC Normalized in NN &gt; 0.85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baseline="30000" dirty="0" smtClean="0">
                <a:sym typeface="Symbol" charset="2"/>
              </a:rPr>
              <a:t>2</a:t>
            </a:r>
            <a:r>
              <a:rPr lang="en-US" dirty="0" smtClean="0">
                <a:sym typeface="Symbol" charset="2"/>
              </a:rPr>
              <a:t> &gt; 0.27</a:t>
            </a:r>
            <a:br>
              <a:rPr lang="en-US" dirty="0" smtClean="0">
                <a:sym typeface="Symbol" charset="2"/>
              </a:rPr>
            </a:br>
            <a:r>
              <a:rPr lang="en-US" sz="2000" dirty="0" smtClean="0">
                <a:sym typeface="Symbol" charset="2"/>
              </a:rPr>
              <a:t>26 GeV &lt;</a:t>
            </a:r>
            <a:r>
              <a:rPr lang="en-US" sz="2000" dirty="0" err="1" smtClean="0">
                <a:sym typeface="Symbol" charset="2"/>
              </a:rPr>
              <a:t>pT</a:t>
            </a:r>
            <a:r>
              <a:rPr lang="en-US" sz="2000" baseline="-25000" dirty="0" err="1" smtClean="0">
                <a:sym typeface="Symbol" charset="2"/>
              </a:rPr>
              <a:t>cluster</a:t>
            </a:r>
            <a:r>
              <a:rPr lang="en-US" sz="2000" dirty="0" smtClean="0">
                <a:sym typeface="Symbol" charset="2"/>
              </a:rPr>
              <a:t> &lt; 28 GeV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304" y="2166049"/>
            <a:ext cx="990600" cy="495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04" y="4785590"/>
            <a:ext cx="13970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3104" y="1704384"/>
            <a:ext cx="139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206854" y="4323925"/>
            <a:ext cx="10879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483" y="556153"/>
            <a:ext cx="4876517" cy="330261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9976"/>
            <a:ext cx="4478060" cy="32887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483" y="3864832"/>
            <a:ext cx="4876517" cy="29931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50" y="3816334"/>
            <a:ext cx="4491210" cy="304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955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92608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Purity and Efficiency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26" y="676656"/>
            <a:ext cx="5913736" cy="400507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762" y="676657"/>
            <a:ext cx="6016310" cy="40745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546" y="1709611"/>
            <a:ext cx="1170432" cy="5383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200" y="4956048"/>
            <a:ext cx="11140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In general, the purities are a, though there is one cell where NN data is missing, at </a:t>
            </a:r>
            <a:r>
              <a:rPr lang="en-US" sz="2400" dirty="0" err="1" smtClean="0"/>
              <a:t>pT</a:t>
            </a:r>
            <a:r>
              <a:rPr lang="en-US" sz="2400" baseline="-25000" dirty="0" err="1" smtClean="0"/>
              <a:t>cluster</a:t>
            </a:r>
            <a:r>
              <a:rPr lang="en-US" sz="2400" dirty="0" smtClean="0"/>
              <a:t> near 8GeV and very high error bars at </a:t>
            </a:r>
            <a:r>
              <a:rPr lang="en-US" sz="2400" dirty="0" err="1" smtClean="0"/>
              <a:t>pT</a:t>
            </a:r>
            <a:r>
              <a:rPr lang="en-US" sz="2400" baseline="-25000" dirty="0" err="1" smtClean="0"/>
              <a:t>cluster</a:t>
            </a:r>
            <a:r>
              <a:rPr lang="en-US" sz="2400" baseline="-25000" dirty="0" smtClean="0"/>
              <a:t> </a:t>
            </a:r>
            <a:r>
              <a:rPr lang="en-US" sz="2400" dirty="0" smtClean="0"/>
              <a:t>&gt; 22 GeV and </a:t>
            </a:r>
            <a:r>
              <a:rPr lang="en-US" sz="2400" dirty="0" err="1" smtClean="0"/>
              <a:t>pT</a:t>
            </a:r>
            <a:r>
              <a:rPr lang="en-US" sz="2400" baseline="-25000" dirty="0" err="1" smtClean="0"/>
              <a:t>cluster</a:t>
            </a:r>
            <a:r>
              <a:rPr lang="en-US" sz="2400" baseline="-25000" dirty="0" smtClean="0"/>
              <a:t> </a:t>
            </a:r>
            <a:r>
              <a:rPr lang="en-US" sz="2400" dirty="0" smtClean="0"/>
              <a:t>&lt; 10 GeV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Miguel’s code failed to produce good results for the efficiency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01949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Purity-and-efficiency corrected </a:t>
            </a:r>
            <a:r>
              <a:rPr lang="en-US" dirty="0" smtClean="0"/>
              <a:t>spectrum ratios 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77502"/>
            <a:ext cx="10515600" cy="1609344"/>
          </a:xfrm>
        </p:spPr>
        <p:txBody>
          <a:bodyPr/>
          <a:lstStyle/>
          <a:p>
            <a:r>
              <a:rPr lang="en-US" dirty="0" smtClean="0"/>
              <a:t>Agreement at </a:t>
            </a:r>
            <a:r>
              <a:rPr lang="en-US" dirty="0" err="1" smtClean="0"/>
              <a:t>pT</a:t>
            </a:r>
            <a:r>
              <a:rPr lang="en-US" baseline="-25000" dirty="0" err="1" smtClean="0"/>
              <a:t>cluster</a:t>
            </a:r>
            <a:r>
              <a:rPr lang="en-US" dirty="0" smtClean="0"/>
              <a:t> </a:t>
            </a:r>
            <a:r>
              <a:rPr lang="en-US" dirty="0">
                <a:sym typeface="Symbol" charset="2"/>
              </a:rPr>
              <a:t></a:t>
            </a:r>
            <a:r>
              <a:rPr lang="en-US" dirty="0" smtClean="0"/>
              <a:t> 15 GeV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808" y="662781"/>
            <a:ext cx="6507988" cy="440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0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64592"/>
            <a:ext cx="10515600" cy="1325563"/>
          </a:xfrm>
        </p:spPr>
        <p:txBody>
          <a:bodyPr/>
          <a:lstStyle/>
          <a:p>
            <a:pPr algn="ctr"/>
            <a:r>
              <a:rPr lang="en-US" smtClean="0"/>
              <a:t>Closure Test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489" y="1160971"/>
            <a:ext cx="6425022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413" y="3922459"/>
            <a:ext cx="1170432" cy="53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397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01803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69264"/>
            <a:ext cx="10515600" cy="5207699"/>
          </a:xfrm>
        </p:spPr>
        <p:txBody>
          <a:bodyPr/>
          <a:lstStyle/>
          <a:p>
            <a:r>
              <a:rPr lang="en-US" dirty="0" smtClean="0"/>
              <a:t>At </a:t>
            </a:r>
            <a:r>
              <a:rPr lang="en-US" dirty="0" err="1" smtClean="0"/>
              <a:t>pT</a:t>
            </a:r>
            <a:r>
              <a:rPr lang="en-US" baseline="-25000" dirty="0" err="1" smtClean="0"/>
              <a:t>cluster</a:t>
            </a:r>
            <a:r>
              <a:rPr lang="en-US" baseline="-25000" dirty="0" smtClean="0"/>
              <a:t> </a:t>
            </a:r>
            <a:r>
              <a:rPr lang="en-US" dirty="0" smtClean="0"/>
              <a:t>&gt; 22 GeV, </a:t>
            </a:r>
            <a:r>
              <a:rPr lang="en-US" dirty="0" smtClean="0"/>
              <a:t>ther</a:t>
            </a:r>
            <a:r>
              <a:rPr lang="en-US" dirty="0" smtClean="0"/>
              <a:t>e is not </a:t>
            </a:r>
            <a:r>
              <a:rPr lang="en-US" smtClean="0"/>
              <a:t>enough data.</a:t>
            </a:r>
            <a:endParaRPr lang="en-US" dirty="0" smtClean="0"/>
          </a:p>
          <a:p>
            <a:r>
              <a:rPr lang="en-US" dirty="0" smtClean="0"/>
              <a:t> At 10 GeV &lt; </a:t>
            </a:r>
            <a:r>
              <a:rPr lang="en-US" dirty="0" err="1" smtClean="0"/>
              <a:t>pT</a:t>
            </a:r>
            <a:r>
              <a:rPr lang="en-US" baseline="-25000" dirty="0" err="1" smtClean="0"/>
              <a:t>cluster</a:t>
            </a:r>
            <a:r>
              <a:rPr lang="en-US" baseline="-25000" dirty="0" smtClean="0"/>
              <a:t> </a:t>
            </a:r>
            <a:r>
              <a:rPr lang="en-US" dirty="0"/>
              <a:t>&lt;</a:t>
            </a:r>
            <a:r>
              <a:rPr lang="en-US" dirty="0" smtClean="0"/>
              <a:t> 22 GeV, the neural-net shows a monte-</a:t>
            </a:r>
            <a:r>
              <a:rPr lang="en-US" dirty="0" err="1" smtClean="0"/>
              <a:t>carlo</a:t>
            </a:r>
            <a:r>
              <a:rPr lang="en-US" dirty="0" smtClean="0"/>
              <a:t> that is more consistent with data than the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dirty="0">
                <a:sym typeface="Symbol" charset="2"/>
              </a:rPr>
              <a:t> </a:t>
            </a:r>
            <a:endParaRPr lang="en-US" dirty="0" smtClean="0">
              <a:sym typeface="Symbol" charset="2"/>
            </a:endParaRPr>
          </a:p>
          <a:p>
            <a:r>
              <a:rPr lang="en-US" dirty="0" smtClean="0">
                <a:sym typeface="Symbol" charset="2"/>
              </a:rPr>
              <a:t>Neural-net closure test is within 10% of unity everywhere, whereas 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dirty="0" smtClean="0">
                <a:sym typeface="Symbol" charset="2"/>
              </a:rPr>
              <a:t> closure test is only so at </a:t>
            </a:r>
            <a:r>
              <a:rPr lang="en-US" dirty="0" err="1" smtClean="0"/>
              <a:t>pT</a:t>
            </a:r>
            <a:r>
              <a:rPr lang="en-US" baseline="-25000" dirty="0" err="1" smtClean="0"/>
              <a:t>cluster</a:t>
            </a:r>
            <a:r>
              <a:rPr lang="en-US" baseline="-25000" dirty="0" smtClean="0"/>
              <a:t> </a:t>
            </a:r>
            <a:r>
              <a:rPr lang="en-US" dirty="0" smtClean="0"/>
              <a:t>&gt; 15 GeV</a:t>
            </a:r>
          </a:p>
          <a:p>
            <a:r>
              <a:rPr lang="en-US" dirty="0" smtClean="0">
                <a:sym typeface="Symbol" charset="2"/>
              </a:rPr>
              <a:t>Neural-net and </a:t>
            </a:r>
            <a:r>
              <a:rPr lang="en-US" baseline="-25000" dirty="0" smtClean="0">
                <a:sym typeface="Symbol" charset="2"/>
              </a:rPr>
              <a:t>0 </a:t>
            </a:r>
            <a:r>
              <a:rPr lang="en-US" dirty="0" smtClean="0">
                <a:sym typeface="Symbol" charset="2"/>
              </a:rPr>
              <a:t>spectra are consistent with one another at </a:t>
            </a:r>
            <a:r>
              <a:rPr lang="en-US" dirty="0" err="1" smtClean="0"/>
              <a:t>pT</a:t>
            </a:r>
            <a:r>
              <a:rPr lang="en-US" baseline="-25000" dirty="0" err="1" smtClean="0"/>
              <a:t>cluster</a:t>
            </a:r>
            <a:r>
              <a:rPr lang="en-US" baseline="-25000" dirty="0" smtClean="0"/>
              <a:t> </a:t>
            </a:r>
            <a:r>
              <a:rPr lang="en-US" dirty="0" smtClean="0"/>
              <a:t>&gt; 15 GeV, while purities are consistent everywhere</a:t>
            </a:r>
          </a:p>
          <a:p>
            <a:r>
              <a:rPr lang="en-US" dirty="0" smtClean="0"/>
              <a:t>Miguel’s code shows problems at the try and stack graphs with </a:t>
            </a:r>
            <a:r>
              <a:rPr lang="en-US" dirty="0" err="1" smtClean="0"/>
              <a:t>pT</a:t>
            </a:r>
            <a:r>
              <a:rPr lang="en-US" baseline="-25000" dirty="0" err="1" smtClean="0"/>
              <a:t>cluster</a:t>
            </a:r>
            <a:r>
              <a:rPr lang="en-US" baseline="-25000" dirty="0" smtClean="0"/>
              <a:t> </a:t>
            </a:r>
            <a:r>
              <a:rPr lang="en-US" dirty="0" smtClean="0"/>
              <a:t>&gt; 20 GeV, the </a:t>
            </a:r>
            <a:r>
              <a:rPr lang="en-US" dirty="0" err="1" smtClean="0"/>
              <a:t>efficency</a:t>
            </a:r>
            <a:r>
              <a:rPr lang="en-US" dirty="0" smtClean="0"/>
              <a:t> graph, and to a lesser extent the purity graph</a:t>
            </a:r>
            <a:endParaRPr lang="en-US" dirty="0" smtClean="0">
              <a:sym typeface="Symbol" charset="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93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Dr. Miguel Arratia’s Deep Pion Efficiency analysis software, which uses both Dr. Yue Shi Lai’s neural net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dirty="0" smtClean="0">
                <a:sym typeface="Symbol" charset="2"/>
              </a:rPr>
              <a:t>- based data analysis, and compares them.</a:t>
            </a:r>
          </a:p>
          <a:p>
            <a:r>
              <a:rPr lang="en-US" dirty="0" smtClean="0">
                <a:sym typeface="Symbol" charset="2"/>
              </a:rPr>
              <a:t>Data: 2013 </a:t>
            </a:r>
            <a:r>
              <a:rPr lang="en-US" dirty="0" err="1" smtClean="0">
                <a:sym typeface="Symbol" charset="2"/>
              </a:rPr>
              <a:t>pPb</a:t>
            </a:r>
            <a:r>
              <a:rPr lang="en-US" dirty="0" smtClean="0">
                <a:sym typeface="Symbol" charset="2"/>
              </a:rPr>
              <a:t> (e period, processed with the clusv1 algorithm)</a:t>
            </a:r>
          </a:p>
          <a:p>
            <a:r>
              <a:rPr lang="en-US" dirty="0" smtClean="0">
                <a:sym typeface="Symbol" charset="2"/>
              </a:rPr>
              <a:t>MC: </a:t>
            </a:r>
            <a:r>
              <a:rPr lang="en-US" dirty="0" smtClean="0"/>
              <a:t>17g6a3_pthat2 (I do not know which type of Monte-Carlo this 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82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984" y="-22551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MC Normalized in NN &gt; 0.85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baseline="30000" dirty="0" smtClean="0">
                <a:sym typeface="Symbol" charset="2"/>
              </a:rPr>
              <a:t>2</a:t>
            </a:r>
            <a:r>
              <a:rPr lang="en-US" dirty="0" smtClean="0">
                <a:sym typeface="Symbol" charset="2"/>
              </a:rPr>
              <a:t> &gt; 0.27</a:t>
            </a:r>
            <a:br>
              <a:rPr lang="en-US" dirty="0" smtClean="0">
                <a:sym typeface="Symbol" charset="2"/>
              </a:rPr>
            </a:br>
            <a:r>
              <a:rPr lang="en-US" sz="2000" dirty="0" smtClean="0">
                <a:sym typeface="Symbol" charset="2"/>
              </a:rPr>
              <a:t>10 GeV &lt;</a:t>
            </a:r>
            <a:r>
              <a:rPr lang="en-US" sz="2000" dirty="0" err="1" smtClean="0">
                <a:sym typeface="Symbol" charset="2"/>
              </a:rPr>
              <a:t>pT</a:t>
            </a:r>
            <a:r>
              <a:rPr lang="en-US" sz="2000" baseline="-25000" dirty="0" err="1" smtClean="0">
                <a:sym typeface="Symbol" charset="2"/>
              </a:rPr>
              <a:t>cluster</a:t>
            </a:r>
            <a:r>
              <a:rPr lang="en-US" sz="2000" dirty="0" smtClean="0">
                <a:sym typeface="Symbol" charset="2"/>
              </a:rPr>
              <a:t> &lt; 12 GeV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066" y="577516"/>
            <a:ext cx="4691136" cy="317706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384" y="577516"/>
            <a:ext cx="4691139" cy="31770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953" y="3754583"/>
            <a:ext cx="4600248" cy="31155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384" y="3754582"/>
            <a:ext cx="4582389" cy="31034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304" y="2166049"/>
            <a:ext cx="990600" cy="495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04" y="4785590"/>
            <a:ext cx="13970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3104" y="1704384"/>
            <a:ext cx="139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206854" y="4323925"/>
            <a:ext cx="10879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95790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984" y="-22551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MC Normalized in NN &gt; 0.85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baseline="30000" dirty="0" smtClean="0">
                <a:sym typeface="Symbol" charset="2"/>
              </a:rPr>
              <a:t>2</a:t>
            </a:r>
            <a:r>
              <a:rPr lang="en-US" dirty="0" smtClean="0">
                <a:sym typeface="Symbol" charset="2"/>
              </a:rPr>
              <a:t> &gt; 0.27</a:t>
            </a:r>
            <a:br>
              <a:rPr lang="en-US" dirty="0" smtClean="0">
                <a:sym typeface="Symbol" charset="2"/>
              </a:rPr>
            </a:br>
            <a:r>
              <a:rPr lang="en-US" sz="2000" dirty="0" smtClean="0">
                <a:sym typeface="Symbol" charset="2"/>
              </a:rPr>
              <a:t>12 GeV &lt;</a:t>
            </a:r>
            <a:r>
              <a:rPr lang="en-US" sz="2000" dirty="0" err="1" smtClean="0">
                <a:sym typeface="Symbol" charset="2"/>
              </a:rPr>
              <a:t>pT</a:t>
            </a:r>
            <a:r>
              <a:rPr lang="en-US" sz="2000" baseline="-25000" dirty="0" err="1" smtClean="0">
                <a:sym typeface="Symbol" charset="2"/>
              </a:rPr>
              <a:t>cluster</a:t>
            </a:r>
            <a:r>
              <a:rPr lang="en-US" sz="2000" dirty="0" smtClean="0">
                <a:sym typeface="Symbol" charset="2"/>
              </a:rPr>
              <a:t> &lt; 14 GeV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304" y="2166049"/>
            <a:ext cx="990600" cy="495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04" y="4785590"/>
            <a:ext cx="13970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3104" y="1704384"/>
            <a:ext cx="139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206854" y="4323925"/>
            <a:ext cx="10879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pic>
        <p:nvPicPr>
          <p:cNvPr id="18" name="Content Placeholder 17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377" y="597878"/>
            <a:ext cx="4699623" cy="3182814"/>
          </a:xfr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2" y="502075"/>
            <a:ext cx="4425646" cy="327861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377" y="3812804"/>
            <a:ext cx="4699623" cy="304519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0" y="3780692"/>
            <a:ext cx="4553408" cy="308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740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984" y="-22551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MC Normalized in NN &gt; 0.85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baseline="30000" dirty="0" smtClean="0">
                <a:sym typeface="Symbol" charset="2"/>
              </a:rPr>
              <a:t>2</a:t>
            </a:r>
            <a:r>
              <a:rPr lang="en-US" dirty="0" smtClean="0">
                <a:sym typeface="Symbol" charset="2"/>
              </a:rPr>
              <a:t> &gt; 0.27</a:t>
            </a:r>
            <a:br>
              <a:rPr lang="en-US" dirty="0" smtClean="0">
                <a:sym typeface="Symbol" charset="2"/>
              </a:rPr>
            </a:br>
            <a:r>
              <a:rPr lang="en-US" sz="2000" dirty="0" smtClean="0">
                <a:sym typeface="Symbol" charset="2"/>
              </a:rPr>
              <a:t>14 GeV &lt;</a:t>
            </a:r>
            <a:r>
              <a:rPr lang="en-US" sz="2000" dirty="0" err="1" smtClean="0">
                <a:sym typeface="Symbol" charset="2"/>
              </a:rPr>
              <a:t>pT</a:t>
            </a:r>
            <a:r>
              <a:rPr lang="en-US" sz="2000" baseline="-25000" dirty="0" err="1" smtClean="0">
                <a:sym typeface="Symbol" charset="2"/>
              </a:rPr>
              <a:t>cluster</a:t>
            </a:r>
            <a:r>
              <a:rPr lang="en-US" sz="2000" dirty="0" smtClean="0">
                <a:sym typeface="Symbol" charset="2"/>
              </a:rPr>
              <a:t> &lt; 16 GeV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304" y="2166049"/>
            <a:ext cx="990600" cy="495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04" y="4785590"/>
            <a:ext cx="13970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3104" y="1704384"/>
            <a:ext cx="139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206854" y="4323925"/>
            <a:ext cx="10879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pic>
        <p:nvPicPr>
          <p:cNvPr id="17" name="Content Placeholder 1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854" y="497713"/>
            <a:ext cx="4756957" cy="3221643"/>
          </a:xfr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57" y="612741"/>
            <a:ext cx="4587111" cy="310661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853" y="3711030"/>
            <a:ext cx="4756958" cy="305106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55" y="3754229"/>
            <a:ext cx="4441299" cy="300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8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984" y="-22551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MC Normalized in NN &gt; 0.85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baseline="30000" dirty="0" smtClean="0">
                <a:sym typeface="Symbol" charset="2"/>
              </a:rPr>
              <a:t>2</a:t>
            </a:r>
            <a:r>
              <a:rPr lang="en-US" dirty="0" smtClean="0">
                <a:sym typeface="Symbol" charset="2"/>
              </a:rPr>
              <a:t> &gt; 0.27</a:t>
            </a:r>
            <a:br>
              <a:rPr lang="en-US" dirty="0" smtClean="0">
                <a:sym typeface="Symbol" charset="2"/>
              </a:rPr>
            </a:br>
            <a:r>
              <a:rPr lang="en-US" sz="2000" dirty="0" smtClean="0">
                <a:sym typeface="Symbol" charset="2"/>
              </a:rPr>
              <a:t>16 GeV &lt;</a:t>
            </a:r>
            <a:r>
              <a:rPr lang="en-US" sz="2000" dirty="0" err="1" smtClean="0">
                <a:sym typeface="Symbol" charset="2"/>
              </a:rPr>
              <a:t>pT</a:t>
            </a:r>
            <a:r>
              <a:rPr lang="en-US" sz="2000" baseline="-25000" dirty="0" err="1" smtClean="0">
                <a:sym typeface="Symbol" charset="2"/>
              </a:rPr>
              <a:t>cluster</a:t>
            </a:r>
            <a:r>
              <a:rPr lang="en-US" sz="2000" dirty="0" smtClean="0">
                <a:sym typeface="Symbol" charset="2"/>
              </a:rPr>
              <a:t> &lt; 18 GeV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304" y="2166049"/>
            <a:ext cx="990600" cy="495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04" y="4785590"/>
            <a:ext cx="13970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3104" y="1704384"/>
            <a:ext cx="139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206854" y="4323925"/>
            <a:ext cx="10879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783" y="532762"/>
            <a:ext cx="4937592" cy="3343978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1" y="437265"/>
            <a:ext cx="4572511" cy="332528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783" y="3860605"/>
            <a:ext cx="4963217" cy="29973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67941"/>
            <a:ext cx="4599068" cy="311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092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984" y="-22551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MC Normalized in NN &gt; 0.85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baseline="30000" dirty="0" smtClean="0">
                <a:sym typeface="Symbol" charset="2"/>
              </a:rPr>
              <a:t>2</a:t>
            </a:r>
            <a:r>
              <a:rPr lang="en-US" dirty="0" smtClean="0">
                <a:sym typeface="Symbol" charset="2"/>
              </a:rPr>
              <a:t> &gt; 0.27</a:t>
            </a:r>
            <a:br>
              <a:rPr lang="en-US" dirty="0" smtClean="0">
                <a:sym typeface="Symbol" charset="2"/>
              </a:rPr>
            </a:br>
            <a:r>
              <a:rPr lang="en-US" sz="2000" dirty="0" smtClean="0">
                <a:sym typeface="Symbol" charset="2"/>
              </a:rPr>
              <a:t>18 GeV &lt;</a:t>
            </a:r>
            <a:r>
              <a:rPr lang="en-US" sz="2000" dirty="0" err="1" smtClean="0">
                <a:sym typeface="Symbol" charset="2"/>
              </a:rPr>
              <a:t>pT</a:t>
            </a:r>
            <a:r>
              <a:rPr lang="en-US" sz="2000" baseline="-25000" dirty="0" err="1" smtClean="0">
                <a:sym typeface="Symbol" charset="2"/>
              </a:rPr>
              <a:t>cluster</a:t>
            </a:r>
            <a:r>
              <a:rPr lang="en-US" sz="2000" dirty="0" smtClean="0">
                <a:sym typeface="Symbol" charset="2"/>
              </a:rPr>
              <a:t> &lt; 20 GeV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304" y="2166049"/>
            <a:ext cx="990600" cy="495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04" y="4785590"/>
            <a:ext cx="13970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3104" y="1704384"/>
            <a:ext cx="139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206854" y="4323925"/>
            <a:ext cx="10879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943" y="617357"/>
            <a:ext cx="4573480" cy="309738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8" y="488546"/>
            <a:ext cx="4471587" cy="32261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944" y="3679768"/>
            <a:ext cx="4896056" cy="31782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4" y="3673154"/>
            <a:ext cx="4702624" cy="318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577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984" y="-22551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MC Normalized in NN &gt; 0.85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baseline="30000" dirty="0" smtClean="0">
                <a:sym typeface="Symbol" charset="2"/>
              </a:rPr>
              <a:t>2</a:t>
            </a:r>
            <a:r>
              <a:rPr lang="en-US" dirty="0" smtClean="0">
                <a:sym typeface="Symbol" charset="2"/>
              </a:rPr>
              <a:t> &gt; 0.27</a:t>
            </a:r>
            <a:br>
              <a:rPr lang="en-US" dirty="0" smtClean="0">
                <a:sym typeface="Symbol" charset="2"/>
              </a:rPr>
            </a:br>
            <a:r>
              <a:rPr lang="en-US" sz="2000" dirty="0" smtClean="0">
                <a:sym typeface="Symbol" charset="2"/>
              </a:rPr>
              <a:t>20 GeV &lt;</a:t>
            </a:r>
            <a:r>
              <a:rPr lang="en-US" sz="2000" dirty="0" err="1" smtClean="0">
                <a:sym typeface="Symbol" charset="2"/>
              </a:rPr>
              <a:t>pT</a:t>
            </a:r>
            <a:r>
              <a:rPr lang="en-US" sz="2000" baseline="-25000" dirty="0" err="1" smtClean="0">
                <a:sym typeface="Symbol" charset="2"/>
              </a:rPr>
              <a:t>cluster</a:t>
            </a:r>
            <a:r>
              <a:rPr lang="en-US" sz="2000" dirty="0" smtClean="0">
                <a:sym typeface="Symbol" charset="2"/>
              </a:rPr>
              <a:t> &lt; 22 GeV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304" y="2166049"/>
            <a:ext cx="990600" cy="495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04" y="4785590"/>
            <a:ext cx="13970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3104" y="1704384"/>
            <a:ext cx="139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206854" y="4323925"/>
            <a:ext cx="10879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236" y="522441"/>
            <a:ext cx="4840764" cy="327840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915" y="437265"/>
            <a:ext cx="4538999" cy="33635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456" y="3721824"/>
            <a:ext cx="4834543" cy="31611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00842"/>
            <a:ext cx="4514084" cy="305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716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984" y="-22551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MC Normalized in NN &gt; 0.85 and </a:t>
            </a:r>
            <a:r>
              <a:rPr lang="en-US" dirty="0" smtClean="0">
                <a:sym typeface="Symbol" charset="2"/>
              </a:rPr>
              <a:t></a:t>
            </a:r>
            <a:r>
              <a:rPr lang="en-US" baseline="-25000" dirty="0" smtClean="0">
                <a:sym typeface="Symbol" charset="2"/>
              </a:rPr>
              <a:t>0</a:t>
            </a:r>
            <a:r>
              <a:rPr lang="en-US" baseline="30000" dirty="0" smtClean="0">
                <a:sym typeface="Symbol" charset="2"/>
              </a:rPr>
              <a:t>2</a:t>
            </a:r>
            <a:r>
              <a:rPr lang="en-US" dirty="0" smtClean="0">
                <a:sym typeface="Symbol" charset="2"/>
              </a:rPr>
              <a:t> &gt; 0.27</a:t>
            </a:r>
            <a:br>
              <a:rPr lang="en-US" dirty="0" smtClean="0">
                <a:sym typeface="Symbol" charset="2"/>
              </a:rPr>
            </a:br>
            <a:r>
              <a:rPr lang="en-US" sz="2000" dirty="0" smtClean="0">
                <a:sym typeface="Symbol" charset="2"/>
              </a:rPr>
              <a:t>22 GeV &lt;</a:t>
            </a:r>
            <a:r>
              <a:rPr lang="en-US" sz="2000" dirty="0" err="1" smtClean="0">
                <a:sym typeface="Symbol" charset="2"/>
              </a:rPr>
              <a:t>pT</a:t>
            </a:r>
            <a:r>
              <a:rPr lang="en-US" sz="2000" baseline="-25000" dirty="0" err="1" smtClean="0">
                <a:sym typeface="Symbol" charset="2"/>
              </a:rPr>
              <a:t>cluster</a:t>
            </a:r>
            <a:r>
              <a:rPr lang="en-US" sz="2000" dirty="0" smtClean="0">
                <a:sym typeface="Symbol" charset="2"/>
              </a:rPr>
              <a:t> &lt; 24 GeV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304" y="2166049"/>
            <a:ext cx="990600" cy="495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04" y="4785590"/>
            <a:ext cx="1397000" cy="1041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13104" y="1704384"/>
            <a:ext cx="139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206854" y="4323925"/>
            <a:ext cx="10879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Legend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009" y="580556"/>
            <a:ext cx="4859991" cy="323441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182"/>
            <a:ext cx="4494399" cy="33657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009" y="3750966"/>
            <a:ext cx="4859991" cy="29900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0966"/>
            <a:ext cx="4494399" cy="304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96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366</Words>
  <Application>Microsoft Macintosh PowerPoint</Application>
  <PresentationFormat>Widescreen</PresentationFormat>
  <Paragraphs>46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Symbol</vt:lpstr>
      <vt:lpstr>Arial</vt:lpstr>
      <vt:lpstr>Office Theme</vt:lpstr>
      <vt:lpstr>Deep Pion Analysis update with newer data </vt:lpstr>
      <vt:lpstr>Introduction</vt:lpstr>
      <vt:lpstr>MC Normalized in NN &gt; 0.85 and 02 &gt; 0.27 10 GeV &lt;pTcluster &lt; 12 GeV</vt:lpstr>
      <vt:lpstr>MC Normalized in NN &gt; 0.85 and 02 &gt; 0.27 12 GeV &lt;pTcluster &lt; 14 GeV</vt:lpstr>
      <vt:lpstr>MC Normalized in NN &gt; 0.85 and 02 &gt; 0.27 14 GeV &lt;pTcluster &lt; 16 GeV</vt:lpstr>
      <vt:lpstr>MC Normalized in NN &gt; 0.85 and 02 &gt; 0.27 16 GeV &lt;pTcluster &lt; 18 GeV</vt:lpstr>
      <vt:lpstr>MC Normalized in NN &gt; 0.85 and 02 &gt; 0.27 18 GeV &lt;pTcluster &lt; 20 GeV</vt:lpstr>
      <vt:lpstr>MC Normalized in NN &gt; 0.85 and 02 &gt; 0.27 20 GeV &lt;pTcluster &lt; 22 GeV</vt:lpstr>
      <vt:lpstr>MC Normalized in NN &gt; 0.85 and 02 &gt; 0.27 22 GeV &lt;pTcluster &lt; 24 GeV</vt:lpstr>
      <vt:lpstr>MC Normalized in NN &gt; 0.85 and 02 &gt; 0.27 24 GeV &lt;pTcluster &lt; 26 GeV</vt:lpstr>
      <vt:lpstr>MC Normalized in NN &gt; 0.85 and 02 &gt; 0.27 26 GeV &lt;pTcluster &lt; 28 GeV</vt:lpstr>
      <vt:lpstr>Purity and Efficiency</vt:lpstr>
      <vt:lpstr>Purity-and-efficiency corrected spectrum ratios  </vt:lpstr>
      <vt:lpstr>Closure Test</vt:lpstr>
      <vt:lpstr>Conclusions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Pion Analysis Update (come up with a different title so as to not plagiarize Miguel)</dc:title>
  <dc:creator>Ivan Chernyshev</dc:creator>
  <cp:lastModifiedBy>Ivan Chernyshev</cp:lastModifiedBy>
  <cp:revision>22</cp:revision>
  <dcterms:created xsi:type="dcterms:W3CDTF">2017-12-19T17:43:18Z</dcterms:created>
  <dcterms:modified xsi:type="dcterms:W3CDTF">2017-12-20T03:55:30Z</dcterms:modified>
</cp:coreProperties>
</file>

<file path=docProps/thumbnail.jpeg>
</file>